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Lecture 1</a:t>
            </a:r>
            <a:endParaRPr lang="en-US" sz="7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Modal verbs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3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Exercises, </a:t>
            </a:r>
          </a:p>
          <a:p>
            <a:pPr marL="0" indent="0">
              <a:buNone/>
            </a:pPr>
            <a:r>
              <a:rPr lang="en-US" dirty="0"/>
              <a:t>1- Put in ‘must + infinitive’ or ‘must + have + past participle’: </a:t>
            </a:r>
          </a:p>
          <a:p>
            <a:pPr marL="0" indent="0">
              <a:buNone/>
            </a:pPr>
            <a:r>
              <a:rPr lang="en-US" dirty="0"/>
              <a:t>1. Keiko always does really well on exams. She _____________ (study) a lot.</a:t>
            </a:r>
          </a:p>
          <a:p>
            <a:pPr marL="0" indent="0">
              <a:buNone/>
            </a:pPr>
            <a:r>
              <a:rPr lang="en-US" dirty="0"/>
              <a:t> 2. That woman drives a very expensive car. She _____________ (have) a lot of money. </a:t>
            </a:r>
          </a:p>
          <a:p>
            <a:pPr marL="0" indent="0">
              <a:buNone/>
            </a:pPr>
            <a:r>
              <a:rPr lang="en-US" dirty="0"/>
              <a:t> 3. You _____________ (</a:t>
            </a:r>
            <a:r>
              <a:rPr lang="en-US" dirty="0" err="1"/>
              <a:t>practise</a:t>
            </a:r>
            <a:r>
              <a:rPr lang="en-US" dirty="0"/>
              <a:t>) a lot before you gave your speech. It was really great.</a:t>
            </a:r>
          </a:p>
          <a:p>
            <a:pPr marL="0" indent="0">
              <a:buNone/>
            </a:pPr>
            <a:r>
              <a:rPr lang="en-US" dirty="0"/>
              <a:t> 4. When Lizzie got home yesterday, there were flowers on the table. Her husband _____________ (buy) them. </a:t>
            </a:r>
          </a:p>
          <a:p>
            <a:pPr marL="0" indent="0">
              <a:buNone/>
            </a:pPr>
            <a:r>
              <a:rPr lang="en-US" dirty="0"/>
              <a:t>5. Where is my purse? I saw it earlier, so it _____________ (be) in this room.</a:t>
            </a:r>
          </a:p>
          <a:p>
            <a:pPr marL="0" indent="0">
              <a:buNone/>
            </a:pPr>
            <a:r>
              <a:rPr lang="en-US" dirty="0"/>
              <a:t> 6. Sarah couldn’t find her glasses. She thought she _____________ (leave) them at her office.</a:t>
            </a:r>
          </a:p>
          <a:p>
            <a:pPr marL="0" indent="0">
              <a:buNone/>
            </a:pPr>
            <a:r>
              <a:rPr lang="en-US" dirty="0"/>
              <a:t> 7. It _____________ (be) cold outside. That man in the street is wearing a coat.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22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8. All my plants _____________ (be) dead! I forgot to water them before I left for my holiday.</a:t>
            </a:r>
          </a:p>
          <a:p>
            <a:pPr marL="0" indent="0">
              <a:buNone/>
            </a:pPr>
            <a:r>
              <a:rPr lang="en-US" dirty="0"/>
              <a:t> 9. Susie is so late! She _____________ (miss) the train.</a:t>
            </a:r>
          </a:p>
          <a:p>
            <a:pPr marL="0" indent="0">
              <a:buNone/>
            </a:pPr>
            <a:r>
              <a:rPr lang="en-US" dirty="0"/>
              <a:t> 10. There’s rubbish all over my garden! A fox _____________ (be) in the bin. </a:t>
            </a:r>
          </a:p>
          <a:p>
            <a:pPr marL="0" indent="0">
              <a:buNone/>
            </a:pPr>
            <a:r>
              <a:rPr lang="en-US" dirty="0"/>
              <a:t>11. Anna has a huge library in her house. She _____________ (love) books.</a:t>
            </a:r>
          </a:p>
          <a:p>
            <a:pPr marL="0" indent="0">
              <a:buNone/>
            </a:pPr>
            <a:r>
              <a:rPr lang="en-US" dirty="0"/>
              <a:t> 12. Oh no, I don’t have my keys! I _____________ (leave) them in the taxi. </a:t>
            </a:r>
          </a:p>
          <a:p>
            <a:pPr marL="0" indent="0">
              <a:buNone/>
            </a:pPr>
            <a:r>
              <a:rPr lang="en-US" dirty="0"/>
              <a:t> 13. When Lucy got home she found the ice cream had melted. It _____________ (be) too hot in the car. </a:t>
            </a:r>
          </a:p>
          <a:p>
            <a:pPr marL="0" indent="0">
              <a:buNone/>
            </a:pPr>
            <a:r>
              <a:rPr lang="en-US" dirty="0"/>
              <a:t>14. If you haven’t eaten all day, you _____________ (be) hungry. </a:t>
            </a:r>
          </a:p>
          <a:p>
            <a:pPr marL="0" indent="0">
              <a:buNone/>
            </a:pPr>
            <a:r>
              <a:rPr lang="en-US" dirty="0"/>
              <a:t>15. Jimmy and Louisa _____________ (be) very tired. They have a new baby. </a:t>
            </a:r>
          </a:p>
          <a:p>
            <a:pPr marL="0" indent="0">
              <a:buNone/>
            </a:pPr>
            <a:r>
              <a:rPr lang="en-US" dirty="0"/>
              <a:t>16. It _____________ (rain) a lot in the night. There are puddles everywhere.</a:t>
            </a:r>
          </a:p>
          <a:p>
            <a:pPr marL="0" indent="0">
              <a:buNone/>
            </a:pPr>
            <a:r>
              <a:rPr lang="en-US" dirty="0"/>
              <a:t> 17. David _____________ (be) happy. His girlfriend just agreed to marry him. </a:t>
            </a:r>
          </a:p>
          <a:p>
            <a:pPr marL="0" indent="0">
              <a:buNone/>
            </a:pPr>
            <a:r>
              <a:rPr lang="en-US" dirty="0"/>
              <a:t>18. What an amazing kitchen you’ve got! You _____________ (like) cooking. </a:t>
            </a:r>
          </a:p>
          <a:p>
            <a:pPr marL="0" indent="0">
              <a:buNone/>
            </a:pPr>
            <a:r>
              <a:rPr lang="en-US" dirty="0"/>
              <a:t>19. John _____________ (eat) all the biscuits! There are none left. </a:t>
            </a:r>
          </a:p>
          <a:p>
            <a:pPr marL="0" indent="0">
              <a:buNone/>
            </a:pPr>
            <a:r>
              <a:rPr lang="en-US" dirty="0"/>
              <a:t>20. When I got up this morning, the kitchen was spotless. Lily _____________ (tidy) it before she went to bed last night.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07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2- Put in ‘can’t’ or ‘must’:</a:t>
            </a:r>
          </a:p>
          <a:p>
            <a:pPr marL="0" indent="0">
              <a:buNone/>
            </a:pPr>
            <a:r>
              <a:rPr lang="en-US" dirty="0"/>
              <a:t> 1. Why is that man looking around like that? He _____________ be lost. </a:t>
            </a:r>
          </a:p>
          <a:p>
            <a:pPr marL="0" indent="0">
              <a:buNone/>
            </a:pPr>
            <a:r>
              <a:rPr lang="en-US" dirty="0"/>
              <a:t> 2. That woman _____________ be a doctor! She looks far too young. </a:t>
            </a:r>
          </a:p>
          <a:p>
            <a:pPr marL="0" indent="0">
              <a:buNone/>
            </a:pPr>
            <a:r>
              <a:rPr lang="en-US" dirty="0"/>
              <a:t>3. John always fails the tests, even though he’s clever. He _____________ study enough.</a:t>
            </a:r>
          </a:p>
          <a:p>
            <a:pPr marL="0" indent="0">
              <a:buNone/>
            </a:pPr>
            <a:r>
              <a:rPr lang="en-US" dirty="0"/>
              <a:t> 4. The food is really good at that restaurant. They _____________ have a great chef.</a:t>
            </a:r>
          </a:p>
          <a:p>
            <a:pPr marL="0" indent="0">
              <a:buNone/>
            </a:pPr>
            <a:r>
              <a:rPr lang="en-US" dirty="0"/>
              <a:t> 5. Who’s that at the door? It _____________ be Susie – she’ll still be at work now.</a:t>
            </a:r>
          </a:p>
          <a:p>
            <a:pPr marL="0" indent="0">
              <a:buNone/>
            </a:pPr>
            <a:r>
              <a:rPr lang="en-US" dirty="0"/>
              <a:t> 6. This _____________ be John’s house. This house has a red door, and it’s number 24, just like he said. 7. Julie _____________ have much money, or she would buy a new car. Her old one is falling apart.</a:t>
            </a:r>
          </a:p>
          <a:p>
            <a:pPr marL="0" indent="0">
              <a:buNone/>
            </a:pPr>
            <a:r>
              <a:rPr lang="en-US" dirty="0"/>
              <a:t> 8. He _____________ be at work now, can he? It’s nearly midnight.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5715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9. What a lot of lovely flowers you have! You _____________ really like gardening. </a:t>
            </a:r>
          </a:p>
          <a:p>
            <a:pPr marL="0" indent="0">
              <a:buNone/>
            </a:pPr>
            <a:r>
              <a:rPr lang="en-US" dirty="0"/>
              <a:t>10. David _____________ drink a lot of coffee. He’s finished two packets already this week!</a:t>
            </a:r>
          </a:p>
          <a:p>
            <a:pPr marL="0" indent="0">
              <a:buNone/>
            </a:pPr>
            <a:r>
              <a:rPr lang="en-US" dirty="0"/>
              <a:t> 11. This _____________ be Jamie’s coat. He’s very tall, and this is tiny. </a:t>
            </a:r>
          </a:p>
          <a:p>
            <a:pPr marL="0" indent="0">
              <a:buNone/>
            </a:pPr>
            <a:r>
              <a:rPr lang="en-US" dirty="0"/>
              <a:t> 12. Her life _____________ be easy. She has four children and very little money.</a:t>
            </a:r>
          </a:p>
          <a:p>
            <a:pPr marL="0" indent="0">
              <a:buNone/>
            </a:pPr>
            <a:r>
              <a:rPr lang="en-US" dirty="0"/>
              <a:t> 13. Where’s Lucy? She _____________ be at the library, as she often goes there at this time.</a:t>
            </a:r>
          </a:p>
          <a:p>
            <a:pPr marL="0" indent="0">
              <a:buNone/>
            </a:pPr>
            <a:r>
              <a:rPr lang="en-US" dirty="0"/>
              <a:t> 14. This bill _____________ be right! £50 for two cups of coffee! </a:t>
            </a:r>
          </a:p>
          <a:p>
            <a:pPr marL="0" indent="0">
              <a:buNone/>
            </a:pPr>
            <a:r>
              <a:rPr lang="en-US" dirty="0"/>
              <a:t>15. Emma’s amazingly good at the piano. She _____________ </a:t>
            </a:r>
            <a:r>
              <a:rPr lang="en-US" dirty="0" err="1"/>
              <a:t>practise</a:t>
            </a:r>
            <a:r>
              <a:rPr lang="en-US" dirty="0"/>
              <a:t> a lot. </a:t>
            </a:r>
          </a:p>
          <a:p>
            <a:pPr marL="0" indent="0">
              <a:buNone/>
            </a:pPr>
            <a:r>
              <a:rPr lang="en-US" dirty="0"/>
              <a:t>16. The car in front is driving so slowly that I think they _____________ be looking for something.</a:t>
            </a:r>
          </a:p>
          <a:p>
            <a:pPr marL="0" indent="0">
              <a:buNone/>
            </a:pPr>
            <a:r>
              <a:rPr lang="en-US" dirty="0"/>
              <a:t> 17. You’ve already eaten enough for three people! You _____________ still be hungry!</a:t>
            </a:r>
          </a:p>
          <a:p>
            <a:pPr marL="0" indent="0">
              <a:buNone/>
            </a:pPr>
            <a:r>
              <a:rPr lang="en-US" dirty="0"/>
              <a:t> 18. This book _____________ belong to the library. It’s certainly not mine.</a:t>
            </a:r>
          </a:p>
          <a:p>
            <a:pPr marL="0" indent="0">
              <a:buNone/>
            </a:pPr>
            <a:r>
              <a:rPr lang="en-US" dirty="0"/>
              <a:t> 19. It only takes three hours to fly from London to Sydney? That _____________ be correct!</a:t>
            </a:r>
          </a:p>
          <a:p>
            <a:pPr marL="0" indent="0">
              <a:buNone/>
            </a:pPr>
            <a:r>
              <a:rPr lang="en-US" dirty="0"/>
              <a:t> 20. There _____________ be something wrong with the fridge! It’s making a very unusual noise.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22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b="1" u="sng" dirty="0"/>
              <a:t>Here's a list of the modal verbs in English:</a:t>
            </a:r>
          </a:p>
          <a:p>
            <a:pPr marL="0" indent="0">
              <a:buNone/>
            </a:pPr>
            <a:r>
              <a:rPr lang="en-US" dirty="0"/>
              <a:t> can  could  may  might  will  would  must  shall  should  ought to</a:t>
            </a:r>
          </a:p>
          <a:p>
            <a:pPr marL="0" indent="0">
              <a:buNone/>
            </a:pPr>
            <a:r>
              <a:rPr lang="en-US" dirty="0" smtClean="0"/>
              <a:t>Modals </a:t>
            </a:r>
            <a:r>
              <a:rPr lang="en-US" dirty="0"/>
              <a:t>are different from normal verbs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: They don't use 's' for the third person singular.</a:t>
            </a:r>
          </a:p>
          <a:p>
            <a:pPr marL="0" indent="0">
              <a:buNone/>
            </a:pPr>
            <a:r>
              <a:rPr lang="en-US" dirty="0"/>
              <a:t> 2: They make questions by inversion ('she can go' becomes 'can she go?'). </a:t>
            </a:r>
          </a:p>
          <a:p>
            <a:pPr marL="0" indent="0">
              <a:buNone/>
            </a:pPr>
            <a:r>
              <a:rPr lang="en-US" dirty="0"/>
              <a:t>3: They are followed directly by the infinitive of another verb (without 'to').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u="sng" dirty="0"/>
              <a:t>Probability:</a:t>
            </a:r>
          </a:p>
          <a:p>
            <a:pPr marL="0" indent="0">
              <a:buNone/>
            </a:pPr>
            <a:r>
              <a:rPr lang="en-US" dirty="0"/>
              <a:t> First, they can be used when we want to say how sure we are that something happened / is happening / will happen. We often call these 'modals of deduction' or 'speculation' or 'certainty' or 'probability'.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97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u="sng" dirty="0"/>
              <a:t>For example:</a:t>
            </a:r>
          </a:p>
          <a:p>
            <a:pPr marL="0" indent="0">
              <a:buNone/>
            </a:pPr>
            <a:r>
              <a:rPr lang="en-US" dirty="0"/>
              <a:t> • It's snowing, so it must be very cold outside. </a:t>
            </a:r>
          </a:p>
          <a:p>
            <a:pPr marL="0" indent="0">
              <a:buNone/>
            </a:pPr>
            <a:r>
              <a:rPr lang="en-US" dirty="0"/>
              <a:t>• I don't know where John is. He could have missed the train.</a:t>
            </a:r>
          </a:p>
          <a:p>
            <a:pPr marL="0" indent="0">
              <a:buNone/>
            </a:pPr>
            <a:r>
              <a:rPr lang="en-US" dirty="0"/>
              <a:t> • This bill can't be right. £200 for two cups of coffee!  </a:t>
            </a:r>
          </a:p>
          <a:p>
            <a:pPr marL="0" indent="0">
              <a:buNone/>
            </a:pPr>
            <a:r>
              <a:rPr lang="en-US" b="1" u="sng" dirty="0"/>
              <a:t>Ability </a:t>
            </a:r>
          </a:p>
          <a:p>
            <a:pPr marL="0" indent="0">
              <a:buNone/>
            </a:pPr>
            <a:r>
              <a:rPr lang="en-US" dirty="0"/>
              <a:t>We use 'can' and 'could' to talk about a skill or ability. For example: • She can speak six languages. </a:t>
            </a:r>
          </a:p>
          <a:p>
            <a:pPr marL="0" indent="0">
              <a:buNone/>
            </a:pPr>
            <a:r>
              <a:rPr lang="en-US" dirty="0"/>
              <a:t>• My grandfather could play golf very well.</a:t>
            </a:r>
          </a:p>
          <a:p>
            <a:pPr marL="0" indent="0">
              <a:buNone/>
            </a:pPr>
            <a:r>
              <a:rPr lang="en-US" dirty="0"/>
              <a:t> • I can't drive.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u="sng" dirty="0"/>
              <a:t>Obligation and Advice </a:t>
            </a:r>
          </a:p>
          <a:p>
            <a:pPr marL="0" indent="0">
              <a:buNone/>
            </a:pPr>
            <a:r>
              <a:rPr lang="en-US" dirty="0"/>
              <a:t>We can use verbs such as 'must' or 'should' to say when something is necessary or unnecessary, or to give advice. For example: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• Children must do their homework.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We have to wear a uniform at work. </a:t>
            </a:r>
          </a:p>
          <a:p>
            <a:pPr marL="0" indent="0">
              <a:buNone/>
            </a:pPr>
            <a:r>
              <a:rPr lang="en-US" dirty="0"/>
              <a:t>• You should stop smoking.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4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/>
              <a:t>Permission </a:t>
            </a:r>
          </a:p>
          <a:p>
            <a:pPr marL="0" indent="0">
              <a:buNone/>
            </a:pPr>
            <a:r>
              <a:rPr lang="en-US" dirty="0"/>
              <a:t>We can use verbs such as 'can', 'could' and 'may' to ask for and give permission. We also use modal verbs to say something is not allowed.</a:t>
            </a:r>
          </a:p>
          <a:p>
            <a:pPr marL="0" indent="0">
              <a:buNone/>
            </a:pPr>
            <a:r>
              <a:rPr lang="en-US" dirty="0"/>
              <a:t> For example: </a:t>
            </a:r>
          </a:p>
          <a:p>
            <a:pPr marL="0" indent="0">
              <a:buNone/>
            </a:pPr>
            <a:r>
              <a:rPr lang="en-US" dirty="0"/>
              <a:t>• Could I leave early today, please? </a:t>
            </a:r>
          </a:p>
          <a:p>
            <a:pPr marL="0" indent="0">
              <a:buNone/>
            </a:pPr>
            <a:r>
              <a:rPr lang="en-US" dirty="0"/>
              <a:t>• You may not use the car tonight.</a:t>
            </a:r>
          </a:p>
          <a:p>
            <a:pPr marL="0" indent="0">
              <a:buNone/>
            </a:pPr>
            <a:r>
              <a:rPr lang="en-US" dirty="0"/>
              <a:t> • Can we swim in the lake?  </a:t>
            </a:r>
          </a:p>
          <a:p>
            <a:pPr marL="0" indent="0">
              <a:buNone/>
            </a:pPr>
            <a:r>
              <a:rPr lang="en-US" b="1" u="sng" dirty="0"/>
              <a:t>Habits </a:t>
            </a:r>
          </a:p>
          <a:p>
            <a:pPr marL="0" indent="0">
              <a:buNone/>
            </a:pPr>
            <a:r>
              <a:rPr lang="en-US" dirty="0"/>
              <a:t>We can use 'will' and 'would' to talk about habits or things we usually do, or did in the past.</a:t>
            </a:r>
          </a:p>
          <a:p>
            <a:pPr marL="0" indent="0">
              <a:buNone/>
            </a:pPr>
            <a:r>
              <a:rPr lang="en-US" dirty="0"/>
              <a:t> For example: </a:t>
            </a:r>
          </a:p>
          <a:p>
            <a:pPr marL="0" indent="0">
              <a:buNone/>
            </a:pPr>
            <a:r>
              <a:rPr lang="en-US" dirty="0"/>
              <a:t>• When I lived in Italy, we would often eat in the restaurant next to my flat. </a:t>
            </a:r>
          </a:p>
          <a:p>
            <a:pPr marL="0" indent="0">
              <a:buNone/>
            </a:pPr>
            <a:r>
              <a:rPr lang="en-US" dirty="0"/>
              <a:t>• John will always be late!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27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 Past modals </a:t>
            </a:r>
          </a:p>
          <a:p>
            <a:pPr marL="0" indent="0">
              <a:buNone/>
            </a:pPr>
            <a:r>
              <a:rPr lang="en-US" dirty="0"/>
              <a:t>The past modals are 'could have + past participle', 'should have + past participle' and 'would have + past participle' .  </a:t>
            </a:r>
          </a:p>
          <a:p>
            <a:pPr marL="0" indent="0">
              <a:buNone/>
            </a:pPr>
            <a:r>
              <a:rPr lang="en-US" dirty="0"/>
              <a:t>Modal Verbs of Probability</a:t>
            </a:r>
          </a:p>
          <a:p>
            <a:pPr marL="0" indent="0">
              <a:buNone/>
            </a:pPr>
            <a:r>
              <a:rPr lang="en-US" dirty="0"/>
              <a:t> We can use these modal verbs (also called modals of deduction, speculation or certainty) when we want to make a guess about something. We choose the verb depending on how sure we are.</a:t>
            </a:r>
          </a:p>
          <a:p>
            <a:pPr marL="0" indent="0">
              <a:buNone/>
            </a:pPr>
            <a:r>
              <a:rPr lang="en-US" dirty="0"/>
              <a:t> 1: Talking about the present: </a:t>
            </a:r>
          </a:p>
          <a:p>
            <a:pPr marL="0" indent="0">
              <a:buNone/>
            </a:pPr>
            <a:r>
              <a:rPr lang="en-US" dirty="0"/>
              <a:t>must / might / could / may / can't + infinitive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9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For example</a:t>
            </a:r>
          </a:p>
          <a:p>
            <a:pPr marL="0" indent="0">
              <a:buNone/>
            </a:pPr>
            <a:r>
              <a:rPr lang="en-US" dirty="0"/>
              <a:t> I am waiting for Julie with another friend, David. I ask: 'Where is Julie?' David guesses:</a:t>
            </a:r>
          </a:p>
          <a:p>
            <a:pPr marL="0" indent="0">
              <a:buNone/>
            </a:pPr>
            <a:r>
              <a:rPr lang="en-US" dirty="0"/>
              <a:t> • She must be on the bus. (I'm fairly sure this is a good guess)</a:t>
            </a:r>
          </a:p>
          <a:p>
            <a:pPr marL="0" indent="0">
              <a:buNone/>
            </a:pPr>
            <a:r>
              <a:rPr lang="en-US" dirty="0"/>
              <a:t> • She might come soon. (maybe)</a:t>
            </a:r>
          </a:p>
          <a:p>
            <a:pPr marL="0" indent="0">
              <a:buNone/>
            </a:pPr>
            <a:r>
              <a:rPr lang="en-US" dirty="0"/>
              <a:t> • She could be lost. (maybe) </a:t>
            </a:r>
          </a:p>
          <a:p>
            <a:pPr marL="0" indent="0">
              <a:buNone/>
            </a:pPr>
            <a:r>
              <a:rPr lang="en-US" dirty="0"/>
              <a:t>• She may be in the wrong room. (maybe)</a:t>
            </a:r>
          </a:p>
          <a:p>
            <a:pPr marL="0" indent="0">
              <a:buNone/>
            </a:pPr>
            <a:r>
              <a:rPr lang="en-US" dirty="0"/>
              <a:t> • She can't be at home. (I'm fairly sure this isn't true) Notice that the opposite of 'must' is 'can't in this case. Will / won't We use will and won't when we are very sure: </a:t>
            </a:r>
          </a:p>
          <a:p>
            <a:pPr marL="0" indent="0">
              <a:buNone/>
            </a:pPr>
            <a:r>
              <a:rPr lang="en-US" dirty="0"/>
              <a:t>• She'll be at work now.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4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Should / shouldn't</a:t>
            </a:r>
          </a:p>
          <a:p>
            <a:pPr marL="0" indent="0">
              <a:buNone/>
            </a:pPr>
            <a:r>
              <a:rPr lang="en-US" dirty="0"/>
              <a:t> Should and shouldn't are used to make an assumption about what is probably true, if everything is as we expect:</a:t>
            </a:r>
          </a:p>
          <a:p>
            <a:pPr marL="0" indent="0">
              <a:buNone/>
            </a:pPr>
            <a:r>
              <a:rPr lang="en-US" dirty="0"/>
              <a:t> • They should be there by now.</a:t>
            </a:r>
          </a:p>
          <a:p>
            <a:pPr marL="0" indent="0">
              <a:buNone/>
            </a:pPr>
            <a:r>
              <a:rPr lang="en-US" dirty="0"/>
              <a:t> • It shouldn't take long to drive here. This use of should isn't usually used for negative events. Instead, it's a better idea to use will: </a:t>
            </a:r>
          </a:p>
          <a:p>
            <a:pPr marL="0" indent="0">
              <a:buNone/>
            </a:pPr>
            <a:r>
              <a:rPr lang="en-US" dirty="0"/>
              <a:t>• The underground will be very busy now (not: 'should be'). </a:t>
            </a:r>
          </a:p>
          <a:p>
            <a:pPr marL="0" indent="0">
              <a:buNone/>
            </a:pPr>
            <a:r>
              <a:rPr lang="en-US" dirty="0"/>
              <a:t>Can </a:t>
            </a:r>
          </a:p>
          <a:p>
            <a:pPr marL="0" indent="0">
              <a:buNone/>
            </a:pPr>
            <a:r>
              <a:rPr lang="en-US" dirty="0"/>
              <a:t>Can is used for something that is generally possible, something we know sometimes happens:</a:t>
            </a:r>
          </a:p>
          <a:p>
            <a:pPr marL="0" indent="0">
              <a:buNone/>
            </a:pPr>
            <a:r>
              <a:rPr lang="en-US" dirty="0"/>
              <a:t> • Prices can be high in London. </a:t>
            </a:r>
          </a:p>
          <a:p>
            <a:pPr marL="0" indent="0">
              <a:buNone/>
            </a:pPr>
            <a:r>
              <a:rPr lang="en-US" dirty="0"/>
              <a:t>Can is not used to talk about specific possibilities: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He could be on the bus (not: 'can be').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07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2: Using modal verbs to talk about the past:</a:t>
            </a:r>
          </a:p>
          <a:p>
            <a:pPr marL="0" indent="0">
              <a:buNone/>
            </a:pPr>
            <a:r>
              <a:rPr lang="en-US" dirty="0"/>
              <a:t> must / might / could / may / can't + have + past participle </a:t>
            </a:r>
          </a:p>
          <a:p>
            <a:pPr marL="0" indent="0">
              <a:buNone/>
            </a:pPr>
            <a:r>
              <a:rPr lang="en-US" dirty="0"/>
              <a:t> • must have + past participle </a:t>
            </a:r>
          </a:p>
          <a:p>
            <a:pPr marL="0" indent="0">
              <a:buNone/>
            </a:pPr>
            <a:r>
              <a:rPr lang="en-US" dirty="0"/>
              <a:t>• might / might not have + past participle</a:t>
            </a:r>
          </a:p>
          <a:p>
            <a:pPr marL="0" indent="0">
              <a:buNone/>
            </a:pPr>
            <a:r>
              <a:rPr lang="en-US" dirty="0"/>
              <a:t> • could / couldn't have + past participle</a:t>
            </a:r>
          </a:p>
          <a:p>
            <a:pPr marL="0" indent="0">
              <a:buNone/>
            </a:pPr>
            <a:r>
              <a:rPr lang="en-US" dirty="0"/>
              <a:t> • may / may not have + past participle</a:t>
            </a:r>
          </a:p>
          <a:p>
            <a:pPr marL="0" indent="0">
              <a:buNone/>
            </a:pPr>
            <a:r>
              <a:rPr lang="en-US" dirty="0"/>
              <a:t> • can't have + past participle </a:t>
            </a:r>
          </a:p>
          <a:p>
            <a:pPr marL="0" indent="0">
              <a:buNone/>
            </a:pPr>
            <a:r>
              <a:rPr lang="en-US" dirty="0"/>
              <a:t>For example: </a:t>
            </a:r>
          </a:p>
          <a:p>
            <a:pPr marL="0" indent="0">
              <a:buNone/>
            </a:pPr>
            <a:r>
              <a:rPr lang="en-US" dirty="0"/>
              <a:t>You: Where was Julie last night? David:</a:t>
            </a:r>
          </a:p>
          <a:p>
            <a:pPr marL="0" indent="0">
              <a:buNone/>
            </a:pPr>
            <a:r>
              <a:rPr lang="en-US" dirty="0"/>
              <a:t> • She must have forgotten about our date. </a:t>
            </a:r>
          </a:p>
          <a:p>
            <a:pPr marL="0" indent="0">
              <a:buNone/>
            </a:pPr>
            <a:r>
              <a:rPr lang="en-US" dirty="0"/>
              <a:t>• She might have worked late. </a:t>
            </a:r>
          </a:p>
          <a:p>
            <a:pPr marL="0" indent="0">
              <a:buNone/>
            </a:pPr>
            <a:r>
              <a:rPr lang="en-US" dirty="0"/>
              <a:t>• She could have taken the wrong bus. </a:t>
            </a:r>
          </a:p>
          <a:p>
            <a:pPr marL="0" indent="0">
              <a:buNone/>
            </a:pPr>
            <a:r>
              <a:rPr lang="en-US" dirty="0"/>
              <a:t>• She may have felt ill.  </a:t>
            </a:r>
          </a:p>
          <a:p>
            <a:pPr marL="0" indent="0">
              <a:buNone/>
            </a:pPr>
            <a:r>
              <a:rPr lang="en-US" dirty="0"/>
              <a:t>• She can't have stayed at home. </a:t>
            </a:r>
          </a:p>
          <a:p>
            <a:pPr marL="0" indent="0">
              <a:buNone/>
            </a:pPr>
            <a:r>
              <a:rPr lang="en-US" dirty="0"/>
              <a:t>Will / won't + have + past participle Will and won't / will not + have + past participle are used for past certainty (compare with present use of 'will' above): </a:t>
            </a:r>
          </a:p>
          <a:p>
            <a:pPr marL="0" indent="0">
              <a:buNone/>
            </a:pPr>
            <a:r>
              <a:rPr lang="en-US" dirty="0"/>
              <a:t>• The parcel will have arrived before now.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6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Should + have + past participle </a:t>
            </a:r>
          </a:p>
          <a:p>
            <a:pPr marL="0" indent="0">
              <a:buNone/>
            </a:pPr>
            <a:r>
              <a:rPr lang="en-US" dirty="0"/>
              <a:t>Should + have + past participle can be used to make an assumption about something that has probably happened, if everything is as we expect (compare with present use of 'should' above): </a:t>
            </a:r>
          </a:p>
          <a:p>
            <a:pPr marL="0" indent="0">
              <a:buNone/>
            </a:pPr>
            <a:r>
              <a:rPr lang="en-US" dirty="0"/>
              <a:t>• The train should have left by now Could We can use could + infinitive to talk about a general possibility in the past (compare with the use of 'can' above):</a:t>
            </a:r>
          </a:p>
          <a:p>
            <a:pPr marL="0" indent="0">
              <a:buNone/>
            </a:pPr>
            <a:r>
              <a:rPr lang="en-US" dirty="0"/>
              <a:t> • Prices could be high in the sixteenth century. </a:t>
            </a:r>
          </a:p>
          <a:p>
            <a:pPr marL="0" indent="0">
              <a:buNone/>
            </a:pPr>
            <a:r>
              <a:rPr lang="en-US" dirty="0"/>
              <a:t>This is not used to talk about specific possibilities in the past (instead we use could + have + past participle): </a:t>
            </a:r>
          </a:p>
          <a:p>
            <a:pPr marL="0" indent="0">
              <a:buNone/>
            </a:pPr>
            <a:r>
              <a:rPr lang="en-US" dirty="0"/>
              <a:t>• He could have been working late (not: 'could be'. As this is a specific possibility, 'could be' is present tense)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47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1844</Words>
  <Application>Microsoft Office PowerPoint</Application>
  <PresentationFormat>On-screen Show (4:3)</PresentationFormat>
  <Paragraphs>123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Lecture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creator>Hp</dc:creator>
  <cp:lastModifiedBy>Hp</cp:lastModifiedBy>
  <cp:revision>2</cp:revision>
  <dcterms:created xsi:type="dcterms:W3CDTF">2006-08-16T00:00:00Z</dcterms:created>
  <dcterms:modified xsi:type="dcterms:W3CDTF">2020-03-23T17:58:55Z</dcterms:modified>
</cp:coreProperties>
</file>